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Default Extension="vml" ContentType="application/vnd.openxmlformats-officedocument.vmlDrawing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8"/>
  </p:notesMasterIdLst>
  <p:sldIdLst>
    <p:sldId id="257" r:id="rId2"/>
    <p:sldId id="276" r:id="rId3"/>
    <p:sldId id="278" r:id="rId4"/>
    <p:sldId id="279" r:id="rId5"/>
    <p:sldId id="280" r:id="rId6"/>
    <p:sldId id="277" r:id="rId7"/>
    <p:sldId id="281" r:id="rId8"/>
    <p:sldId id="261" r:id="rId9"/>
    <p:sldId id="284" r:id="rId10"/>
    <p:sldId id="282" r:id="rId11"/>
    <p:sldId id="264" r:id="rId12"/>
    <p:sldId id="275" r:id="rId13"/>
    <p:sldId id="285" r:id="rId14"/>
    <p:sldId id="286" r:id="rId15"/>
    <p:sldId id="287" r:id="rId16"/>
    <p:sldId id="288" r:id="rId17"/>
    <p:sldId id="291" r:id="rId18"/>
    <p:sldId id="318" r:id="rId19"/>
    <p:sldId id="321" r:id="rId20"/>
    <p:sldId id="322" r:id="rId21"/>
    <p:sldId id="319" r:id="rId22"/>
    <p:sldId id="320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3" r:id="rId39"/>
    <p:sldId id="314" r:id="rId40"/>
    <p:sldId id="315" r:id="rId41"/>
    <p:sldId id="316" r:id="rId42"/>
    <p:sldId id="317" r:id="rId43"/>
    <p:sldId id="323" r:id="rId44"/>
    <p:sldId id="312" r:id="rId45"/>
    <p:sldId id="289" r:id="rId46"/>
    <p:sldId id="290" r:id="rId47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ACBDA-CFC8-490A-8A06-D4D212BA2861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FC9F9-3366-40B4-8599-FF8066EFE1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FC9F9-3366-40B4-8599-FF8066EFE1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75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67F8D-F52E-4CCD-A944-3973C7D37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5F8C8-8CBF-4A8E-B2EF-A305929FE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7D320-A120-4DC6-8FCB-F187BD8D7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19E6-BD88-4BCD-891F-3C83FCC5D208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E7D-BDA5-4A38-A584-E245822EF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7BB57-C18B-4137-866D-D50BAE359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BB0D-5410-46AD-AFEB-5804301ED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6BAF-70E0-4061-9B2A-8ED5AB035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94EC5-96D1-4417-A9D1-8AB04A4C2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98B3B-C44C-4995-9FAC-3E391CA9D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C8065-FBA9-4125-A196-66F40FE68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9147-A57B-47D9-B505-7AFA406BE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A4B9A-3A08-4B25-BC78-6A669F1D9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5DDB456-5AA8-44DA-AC97-BE9923740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6569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6570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1.bin"/><Relationship Id="rId4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3.bin"/><Relationship Id="rId4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4.bin"/><Relationship Id="rId4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15.bin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16.bin"/><Relationship Id="rId4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7.bin"/><Relationship Id="rId4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8.bin"/><Relationship Id="rId4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19.bin"/><Relationship Id="rId4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20.bin"/><Relationship Id="rId4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21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22.bin"/><Relationship Id="rId4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3.bin"/><Relationship Id="rId4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4.bin"/><Relationship Id="rId4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25.bin"/><Relationship Id="rId4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 smtClean="0"/>
              <a:t>Espa</a:t>
            </a:r>
            <a:r>
              <a:rPr lang="fr-FR" b="1" dirty="0" err="1" smtClean="0"/>
              <a:t>ñol</a:t>
            </a:r>
            <a:r>
              <a:rPr lang="fr-FR" b="1" dirty="0" smtClean="0"/>
              <a:t> 2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err="1" smtClean="0"/>
              <a:t>Avancemos</a:t>
            </a:r>
            <a:r>
              <a:rPr lang="en-US" altLang="en-US" b="1" dirty="0" smtClean="0"/>
              <a:t> 8.1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657600"/>
            <a:ext cx="6172200" cy="1905000"/>
          </a:xfrm>
        </p:spPr>
        <p:txBody>
          <a:bodyPr/>
          <a:lstStyle/>
          <a:p>
            <a:pPr eaLnBrk="1" hangingPunct="1"/>
            <a:r>
              <a:rPr lang="en-US" altLang="en-US" sz="6000" b="1" dirty="0" smtClean="0"/>
              <a:t>Reflexive Verbs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Pronouns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/>
              <a:t>They can either go </a:t>
            </a:r>
            <a:r>
              <a:rPr lang="en-US" altLang="en-US" sz="4400" b="1" smtClean="0">
                <a:solidFill>
                  <a:schemeClr val="hlink"/>
                </a:solidFill>
              </a:rPr>
              <a:t>before</a:t>
            </a:r>
            <a:r>
              <a:rPr lang="en-US" altLang="en-US" sz="4400" smtClean="0"/>
              <a:t> a conjugated verb or </a:t>
            </a:r>
            <a:r>
              <a:rPr lang="en-US" altLang="en-US" sz="4400" b="1" smtClean="0">
                <a:solidFill>
                  <a:schemeClr val="hlink"/>
                </a:solidFill>
              </a:rPr>
              <a:t>after</a:t>
            </a:r>
            <a:r>
              <a:rPr lang="en-US" altLang="en-US" sz="4400" smtClean="0"/>
              <a:t> an infinitive.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Pronouns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7300" y="1981200"/>
            <a:ext cx="78867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b="1" smtClean="0"/>
              <a:t>   </a:t>
            </a:r>
            <a:r>
              <a:rPr lang="en-US" altLang="en-US" sz="4000" b="1" u="sng" smtClean="0"/>
              <a:t>Before the verb</a:t>
            </a:r>
            <a:r>
              <a:rPr lang="en-US" altLang="en-US" sz="4000" b="1" smtClean="0"/>
              <a:t>:</a:t>
            </a:r>
          </a:p>
          <a:p>
            <a:pPr eaLnBrk="1" hangingPunct="1"/>
            <a:r>
              <a:rPr lang="en-US" altLang="en-US" sz="4000" b="1" smtClean="0">
                <a:solidFill>
                  <a:schemeClr val="hlink"/>
                </a:solidFill>
              </a:rPr>
              <a:t>Me</a:t>
            </a:r>
            <a:r>
              <a:rPr lang="en-US" altLang="en-US" sz="4000" b="1" smtClean="0"/>
              <a:t> voy a lavar el pelo.</a:t>
            </a:r>
            <a:br>
              <a:rPr lang="en-US" altLang="en-US" sz="4000" b="1" smtClean="0"/>
            </a:b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   </a:t>
            </a:r>
            <a:r>
              <a:rPr lang="en-US" altLang="en-US" sz="4000" b="1" u="sng" smtClean="0"/>
              <a:t>After the infinitive</a:t>
            </a:r>
            <a:r>
              <a:rPr lang="en-US" altLang="en-US" sz="4000" b="1" smtClean="0"/>
              <a:t>:</a:t>
            </a:r>
          </a:p>
          <a:p>
            <a:pPr eaLnBrk="1" hangingPunct="1"/>
            <a:r>
              <a:rPr lang="en-US" altLang="en-US" sz="4000" b="1" smtClean="0"/>
              <a:t>Voy a lavar</a:t>
            </a:r>
            <a:r>
              <a:rPr lang="en-US" altLang="en-US" sz="4000" b="1" smtClean="0">
                <a:solidFill>
                  <a:schemeClr val="hlink"/>
                </a:solidFill>
              </a:rPr>
              <a:t>me</a:t>
            </a:r>
            <a:r>
              <a:rPr lang="en-US" altLang="en-US" sz="4000" b="1" smtClean="0"/>
              <a:t> el pelo.</a:t>
            </a:r>
          </a:p>
          <a:p>
            <a:pPr eaLnBrk="1" hangingPunct="1"/>
            <a:endParaRPr lang="en-US" altLang="en-US" b="1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Let’s do more verbs!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048000" y="4343400"/>
            <a:ext cx="495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50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069137" cy="1412875"/>
          </a:xfrm>
        </p:spPr>
        <p:txBody>
          <a:bodyPr/>
          <a:lstStyle/>
          <a:p>
            <a:pPr eaLnBrk="1" hangingPunct="1"/>
            <a:r>
              <a:rPr lang="en-US" altLang="en-US" sz="4800" b="1" dirty="0" smtClean="0"/>
              <a:t>CEPILLARSE</a:t>
            </a:r>
            <a:r>
              <a:rPr lang="en-US" altLang="en-US" sz="2400" b="1" dirty="0" smtClean="0"/>
              <a:t>-To Brush Oneself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6025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4000" b="1" dirty="0" smtClean="0"/>
              <a:t>me </a:t>
            </a:r>
            <a:r>
              <a:rPr lang="en-US" altLang="en-US" sz="4000" b="1" dirty="0" err="1" smtClean="0"/>
              <a:t>cepill</a:t>
            </a:r>
            <a:r>
              <a:rPr lang="en-US" altLang="en-US" sz="4000" b="1" u="sng" dirty="0" err="1" smtClean="0"/>
              <a:t>o</a:t>
            </a:r>
            <a:endParaRPr lang="en-US" altLang="en-US" sz="4000" b="1" dirty="0" smtClean="0"/>
          </a:p>
          <a:p>
            <a:pPr eaLnBrk="1" hangingPunct="1">
              <a:buFont typeface="Wingdings" charset="2"/>
              <a:buNone/>
            </a:pPr>
            <a:endParaRPr lang="en-US" altLang="en-US" sz="4000" b="1" dirty="0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dirty="0" err="1" smtClean="0"/>
              <a:t>te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cepill</a:t>
            </a:r>
            <a:r>
              <a:rPr lang="en-US" altLang="en-US" sz="4000" b="1" u="sng" dirty="0" err="1" smtClean="0"/>
              <a:t>as</a:t>
            </a:r>
            <a:endParaRPr lang="en-US" altLang="en-US" sz="4000" b="1" dirty="0" smtClean="0"/>
          </a:p>
          <a:p>
            <a:pPr eaLnBrk="1" hangingPunct="1">
              <a:buFont typeface="Wingdings" charset="2"/>
              <a:buNone/>
            </a:pPr>
            <a:endParaRPr lang="en-US" altLang="en-US" sz="4000" b="1" dirty="0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dirty="0" smtClean="0"/>
              <a:t>se </a:t>
            </a:r>
            <a:r>
              <a:rPr lang="en-US" altLang="en-US" sz="4000" b="1" dirty="0" err="1" smtClean="0"/>
              <a:t>cepill</a:t>
            </a:r>
            <a:r>
              <a:rPr lang="en-US" altLang="en-US" sz="4000" b="1" u="sng" dirty="0" err="1" smtClean="0"/>
              <a:t>a</a:t>
            </a:r>
            <a:endParaRPr lang="en-US" altLang="en-US" sz="4000" b="1" dirty="0" smtClean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4196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nos cepill</a:t>
            </a:r>
            <a:r>
              <a:rPr lang="en-US" altLang="en-US" sz="4000" b="1" u="sng" smtClean="0"/>
              <a:t>amos</a:t>
            </a: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os cepill</a:t>
            </a:r>
            <a:r>
              <a:rPr lang="en-US" altLang="en-US" sz="4000" b="1" u="sng" smtClean="0"/>
              <a:t>áis</a:t>
            </a: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se cepill</a:t>
            </a:r>
            <a:r>
              <a:rPr lang="en-US" altLang="en-US" sz="4000" b="1" u="sng" smtClean="0"/>
              <a:t>an</a:t>
            </a:r>
            <a:endParaRPr lang="en-US" altLang="en-US" sz="4000" b="1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  <p:bldP spid="5632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 smtClean="0"/>
              <a:t>DUCHARSE-</a:t>
            </a:r>
            <a:r>
              <a:rPr lang="en-US" altLang="en-US" sz="2800" b="1" dirty="0" smtClean="0"/>
              <a:t>To Shower Oneself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6025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me duch</a:t>
            </a:r>
            <a:r>
              <a:rPr lang="en-US" altLang="en-US" sz="4000" b="1" u="sng" smtClean="0"/>
              <a:t>o</a:t>
            </a: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te duch</a:t>
            </a:r>
            <a:r>
              <a:rPr lang="en-US" altLang="en-US" sz="4000" b="1" u="sng" smtClean="0"/>
              <a:t>as</a:t>
            </a: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se duch</a:t>
            </a:r>
            <a:r>
              <a:rPr lang="en-US" altLang="en-US" sz="4000" b="1" u="sng" smtClean="0"/>
              <a:t>a</a:t>
            </a:r>
            <a:endParaRPr lang="en-US" altLang="en-US" sz="4000" b="1" smtClean="0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2672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nos duch</a:t>
            </a:r>
            <a:r>
              <a:rPr lang="en-US" altLang="en-US" sz="4000" b="1" u="sng" smtClean="0"/>
              <a:t>amos</a:t>
            </a: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os duch</a:t>
            </a:r>
            <a:r>
              <a:rPr lang="en-US" altLang="en-US" sz="4000" b="1" u="sng" smtClean="0"/>
              <a:t>áis</a:t>
            </a: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endParaRPr lang="en-US" altLang="en-US" sz="4000" b="1" smtClean="0"/>
          </a:p>
          <a:p>
            <a:pPr eaLnBrk="1" hangingPunct="1">
              <a:buFont typeface="Wingdings" charset="2"/>
              <a:buNone/>
            </a:pPr>
            <a:r>
              <a:rPr lang="en-US" altLang="en-US" sz="4000" b="1" smtClean="0"/>
              <a:t>se duch</a:t>
            </a:r>
            <a:r>
              <a:rPr lang="en-US" altLang="en-US" sz="4000" b="1" u="sng" smtClean="0"/>
              <a:t>an</a:t>
            </a:r>
            <a:endParaRPr lang="en-US" altLang="en-US" sz="4000" b="1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  <p:bldP spid="5734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When using reflexive verbs to talk about parts of the body, you have to use the definite articles: </a:t>
            </a:r>
            <a:r>
              <a:rPr lang="en-US" altLang="en-US" sz="4800" smtClean="0">
                <a:solidFill>
                  <a:schemeClr val="accent1"/>
                </a:solidFill>
              </a:rPr>
              <a:t>el, la, los, las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Nos lavamos</a:t>
            </a:r>
            <a:r>
              <a:rPr lang="en-US" altLang="en-US" sz="4800" b="1" smtClean="0"/>
              <a:t> </a:t>
            </a:r>
            <a:r>
              <a:rPr lang="en-US" altLang="en-US" sz="4800" b="1" smtClean="0">
                <a:solidFill>
                  <a:schemeClr val="hlink"/>
                </a:solidFill>
              </a:rPr>
              <a:t>el</a:t>
            </a:r>
            <a:r>
              <a:rPr lang="en-US" altLang="en-US" sz="4800" smtClean="0"/>
              <a:t> pelo.</a:t>
            </a:r>
          </a:p>
          <a:p>
            <a:pPr eaLnBrk="1" hangingPunct="1"/>
            <a:r>
              <a:rPr lang="en-US" altLang="en-US" sz="4800" smtClean="0"/>
              <a:t>¿Te cepillas </a:t>
            </a:r>
            <a:r>
              <a:rPr lang="en-US" altLang="en-US" sz="4800" b="1" smtClean="0">
                <a:solidFill>
                  <a:schemeClr val="hlink"/>
                </a:solidFill>
              </a:rPr>
              <a:t>los</a:t>
            </a:r>
            <a:r>
              <a:rPr lang="en-US" altLang="en-US" sz="4800" smtClean="0"/>
              <a:t> dientes?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pronombre</a:t>
            </a:r>
            <a:r>
              <a:rPr lang="en-US" dirty="0" smtClean="0"/>
              <a:t> </a:t>
            </a:r>
            <a:r>
              <a:rPr lang="en-US" dirty="0" err="1" smtClean="0"/>
              <a:t>reflexivo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forma de </a:t>
            </a:r>
            <a:r>
              <a:rPr lang="en-US" dirty="0" err="1" smtClean="0"/>
              <a:t>yo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59394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pronombre</a:t>
            </a:r>
            <a:r>
              <a:rPr lang="en-US" dirty="0" smtClean="0"/>
              <a:t> </a:t>
            </a:r>
            <a:r>
              <a:rPr lang="en-US" dirty="0" err="1" smtClean="0"/>
              <a:t>reflexivo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forma de </a:t>
            </a:r>
            <a:r>
              <a:rPr lang="en-US" dirty="0" err="1" smtClean="0"/>
              <a:t>ellos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96258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Os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	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Reflexive verbs are used to tell that a person does an action to himself or herself.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143000" y="274637"/>
            <a:ext cx="74980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¿D</a:t>
            </a:r>
            <a:r>
              <a:rPr lang="es-CR" dirty="0" smtClean="0"/>
              <a:t>ó</a:t>
            </a:r>
            <a:r>
              <a:rPr lang="en-US" dirty="0" err="1" smtClean="0"/>
              <a:t>nde</a:t>
            </a:r>
            <a:r>
              <a:rPr lang="en-US" dirty="0" smtClean="0"/>
              <a:t> pones el </a:t>
            </a:r>
            <a:r>
              <a:rPr lang="en-US" dirty="0" err="1" smtClean="0"/>
              <a:t>pronombre</a:t>
            </a:r>
            <a:r>
              <a:rPr lang="en-US" dirty="0" smtClean="0"/>
              <a:t> </a:t>
            </a:r>
            <a:r>
              <a:rPr lang="en-US" dirty="0" err="1" smtClean="0"/>
              <a:t>reflexivo</a:t>
            </a:r>
            <a:r>
              <a:rPr lang="en-US" dirty="0" smtClean="0"/>
              <a:t> en </a:t>
            </a:r>
            <a:r>
              <a:rPr lang="en-US" dirty="0" err="1" smtClean="0"/>
              <a:t>relaci</a:t>
            </a:r>
            <a:r>
              <a:rPr lang="en-US" dirty="0" err="1" smtClean="0"/>
              <a:t>ó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smtClean="0"/>
              <a:t>al </a:t>
            </a:r>
            <a:r>
              <a:rPr lang="en-US" dirty="0" err="1" smtClean="0"/>
              <a:t>verbo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97282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4196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Después</a:t>
            </a:r>
            <a:r>
              <a:rPr lang="en-US" sz="3200" dirty="0" smtClean="0"/>
              <a:t> del </a:t>
            </a:r>
            <a:r>
              <a:rPr lang="en-US" sz="3200" dirty="0" err="1" smtClean="0"/>
              <a:t>verbo</a:t>
            </a:r>
            <a:r>
              <a:rPr lang="en-US" sz="3200" dirty="0" smtClean="0"/>
              <a:t> </a:t>
            </a:r>
            <a:r>
              <a:rPr lang="en-US" sz="3200" smtClean="0"/>
              <a:t>conjugado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Conectado</a:t>
            </a:r>
            <a:r>
              <a:rPr lang="en-US" sz="3200" dirty="0" smtClean="0"/>
              <a:t> al </a:t>
            </a:r>
            <a:r>
              <a:rPr lang="en-US" sz="3200" dirty="0" err="1" smtClean="0"/>
              <a:t>verbo</a:t>
            </a:r>
            <a:r>
              <a:rPr lang="en-US" sz="3200" dirty="0" smtClean="0"/>
              <a:t> </a:t>
            </a:r>
            <a:r>
              <a:rPr lang="en-US" sz="3200" dirty="0" err="1" smtClean="0"/>
              <a:t>conjugado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Al fin de la </a:t>
            </a:r>
            <a:r>
              <a:rPr lang="en-US" sz="3200" dirty="0" err="1" smtClean="0"/>
              <a:t>frase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Antes del </a:t>
            </a:r>
            <a:r>
              <a:rPr lang="en-US" sz="3200" dirty="0" err="1" smtClean="0"/>
              <a:t>verbo</a:t>
            </a:r>
            <a:r>
              <a:rPr lang="en-US" sz="3200" dirty="0" smtClean="0"/>
              <a:t> </a:t>
            </a:r>
            <a:r>
              <a:rPr lang="en-US" sz="3200" dirty="0" err="1" smtClean="0"/>
              <a:t>conjugado</a:t>
            </a:r>
            <a:endParaRPr lang="en-US" sz="320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/>
          <a:lstStyle/>
          <a:p>
            <a:r>
              <a:rPr lang="en-US" dirty="0" smtClean="0"/>
              <a:t>¿C</a:t>
            </a:r>
            <a:r>
              <a:rPr lang="es-CR" dirty="0" smtClean="0"/>
              <a:t>ó</a:t>
            </a:r>
            <a:r>
              <a:rPr lang="en-US" dirty="0" smtClean="0"/>
              <a:t>mo se dice “I dry myself”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60418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15240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 </a:t>
            </a:r>
            <a:r>
              <a:rPr lang="en-US" sz="3200" dirty="0" err="1" smtClean="0"/>
              <a:t>ducho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 </a:t>
            </a:r>
            <a:r>
              <a:rPr lang="en-US" sz="3200" dirty="0" err="1" smtClean="0"/>
              <a:t>lavo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 </a:t>
            </a:r>
            <a:r>
              <a:rPr lang="en-US" sz="3200" dirty="0" err="1" smtClean="0"/>
              <a:t>pongo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 </a:t>
            </a:r>
            <a:r>
              <a:rPr lang="en-US" sz="3200" dirty="0" err="1" smtClean="0"/>
              <a:t>seco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¿C</a:t>
            </a:r>
            <a:r>
              <a:rPr lang="es-CR" dirty="0" smtClean="0"/>
              <a:t>ó</a:t>
            </a:r>
            <a:r>
              <a:rPr lang="en-US" dirty="0" smtClean="0"/>
              <a:t>mo se dice “You all wake up”?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61442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despertan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Os </a:t>
            </a:r>
            <a:r>
              <a:rPr lang="en-US" sz="3200" dirty="0" err="1" smtClean="0"/>
              <a:t>despertáis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despiertan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 </a:t>
            </a:r>
            <a:r>
              <a:rPr lang="en-US" sz="3200" dirty="0" err="1" smtClean="0"/>
              <a:t>despiertas</a:t>
            </a:r>
            <a:endParaRPr lang="en-US" sz="320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77240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¿C</a:t>
            </a:r>
            <a:r>
              <a:rPr lang="es-CR" dirty="0" smtClean="0"/>
              <a:t>ó</a:t>
            </a:r>
            <a:r>
              <a:rPr lang="en-US" dirty="0" smtClean="0"/>
              <a:t>mo se dice “You brush your hair”?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6146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 2"/>
              <a:buAutoNum type="arabicPeriod"/>
            </a:pPr>
            <a:r>
              <a:rPr lang="en-US" sz="3200" dirty="0" smtClean="0"/>
              <a:t>Os </a:t>
            </a:r>
            <a:r>
              <a:rPr lang="en-US" sz="3200" dirty="0" err="1" smtClean="0"/>
              <a:t>cepill</a:t>
            </a:r>
            <a:r>
              <a:rPr lang="en-US" dirty="0" err="1" smtClean="0"/>
              <a:t>á</a:t>
            </a:r>
            <a:r>
              <a:rPr lang="en-US" sz="3200" dirty="0" err="1" smtClean="0"/>
              <a:t>is</a:t>
            </a:r>
            <a:r>
              <a:rPr lang="en-US" sz="3200" dirty="0" smtClean="0"/>
              <a:t> </a:t>
            </a:r>
            <a:r>
              <a:rPr lang="en-US" sz="3200" dirty="0" smtClean="0"/>
              <a:t>el </a:t>
            </a:r>
            <a:r>
              <a:rPr lang="en-US" sz="3200" dirty="0" err="1" smtClean="0"/>
              <a:t>pelo</a:t>
            </a:r>
            <a:endParaRPr lang="en-US" sz="3200" dirty="0" smtClean="0"/>
          </a:p>
          <a:p>
            <a:pPr marL="514350" indent="-514350">
              <a:spcAft>
                <a:spcPts val="0"/>
              </a:spcAft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cepilla</a:t>
            </a:r>
            <a:r>
              <a:rPr lang="en-US" sz="3200" dirty="0" smtClean="0"/>
              <a:t> el </a:t>
            </a:r>
            <a:r>
              <a:rPr lang="en-US" sz="3200" dirty="0" err="1" smtClean="0"/>
              <a:t>pelo</a:t>
            </a:r>
            <a:endParaRPr lang="en-US" sz="3200" dirty="0" smtClean="0"/>
          </a:p>
          <a:p>
            <a:pPr marL="514350" indent="-514350">
              <a:spcAft>
                <a:spcPts val="0"/>
              </a:spcAft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cepillan</a:t>
            </a:r>
            <a:r>
              <a:rPr lang="en-US" sz="3200" dirty="0" smtClean="0"/>
              <a:t> el </a:t>
            </a:r>
            <a:r>
              <a:rPr lang="en-US" sz="3200" dirty="0" err="1" smtClean="0"/>
              <a:t>pelo</a:t>
            </a:r>
            <a:endParaRPr lang="en-US" sz="3200" dirty="0" smtClean="0"/>
          </a:p>
          <a:p>
            <a:pPr marL="514350" indent="-514350">
              <a:spcAft>
                <a:spcPts val="0"/>
              </a:spcAft>
              <a:buFont typeface="Wingdings 2"/>
              <a:buAutoNum type="arabicPeriod"/>
            </a:pPr>
            <a:r>
              <a:rPr lang="en-US" sz="3200" dirty="0" smtClean="0"/>
              <a:t>Te </a:t>
            </a:r>
            <a:r>
              <a:rPr lang="en-US" sz="3200" dirty="0" err="1" smtClean="0"/>
              <a:t>cepillas</a:t>
            </a:r>
            <a:r>
              <a:rPr lang="en-US" sz="3200" dirty="0" smtClean="0"/>
              <a:t> el </a:t>
            </a:r>
            <a:r>
              <a:rPr lang="en-US" sz="3200" dirty="0" err="1" smtClean="0"/>
              <a:t>pelo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se dice “We get dressed”?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7170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r>
              <a:rPr lang="en-US" sz="3200" dirty="0" smtClean="0"/>
              <a:t> </a:t>
            </a:r>
            <a:r>
              <a:rPr lang="en-US" sz="3200" dirty="0" err="1" smtClean="0"/>
              <a:t>vistimos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 </a:t>
            </a:r>
            <a:r>
              <a:rPr lang="en-US" sz="3200" dirty="0" err="1" smtClean="0"/>
              <a:t>visto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Nosotros</a:t>
            </a:r>
            <a:r>
              <a:rPr lang="en-US" sz="3200" dirty="0" smtClean="0"/>
              <a:t> </a:t>
            </a:r>
            <a:r>
              <a:rPr lang="en-US" sz="3200" dirty="0" err="1" smtClean="0"/>
              <a:t>vestimos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r>
              <a:rPr lang="en-US" sz="3200" dirty="0" smtClean="0"/>
              <a:t> </a:t>
            </a:r>
            <a:r>
              <a:rPr lang="en-US" sz="3200" dirty="0" err="1" smtClean="0"/>
              <a:t>vestimos</a:t>
            </a:r>
            <a:endParaRPr lang="en-US" sz="320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/>
          <a:lstStyle/>
          <a:p>
            <a:r>
              <a:rPr lang="es-CR" dirty="0" smtClean="0"/>
              <a:t>¿Cómo se dice “He </a:t>
            </a:r>
            <a:r>
              <a:rPr lang="es-CR" dirty="0" err="1" smtClean="0"/>
              <a:t>shaves</a:t>
            </a:r>
            <a:r>
              <a:rPr lang="es-CR" dirty="0" smtClean="0"/>
              <a:t>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8194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afeita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afeite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afeitan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Ses</a:t>
            </a:r>
            <a:r>
              <a:rPr lang="en-US" sz="3200" dirty="0" smtClean="0"/>
              <a:t> </a:t>
            </a:r>
            <a:r>
              <a:rPr lang="en-US" sz="3200" dirty="0" err="1" smtClean="0"/>
              <a:t>afeitan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¿Cuál pronombre reflexivo va con “lava”?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9218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Os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¿Cuál pronombre reflexivo va con “pongo”?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0242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¿Cuál pronombre reflexivo va con “duermes”?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1266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Os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¿Cuál pronombre reflexivo va con “peinan”?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2290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Os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 smtClean="0"/>
              <a:t>In English, we really don’t identify with reflexive verbs. So these will seem strange to you.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¿Cuál pronombre reflexivo va con “maquillamos”?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3314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Nos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/>
          <a:lstStyle/>
          <a:p>
            <a:r>
              <a:rPr lang="es-CR" dirty="0" smtClean="0"/>
              <a:t>¿Cuál conjugación va con “te”?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4338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Alisas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Aliso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Alisan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Alisamos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/>
          </a:bodyPr>
          <a:lstStyle/>
          <a:p>
            <a:r>
              <a:rPr lang="es-CR" dirty="0" smtClean="0"/>
              <a:t>¿Cuál conjugación va con “se”?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5362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Levanto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Levantan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Levantamos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Levantas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1051560"/>
          </a:xfrm>
        </p:spPr>
        <p:txBody>
          <a:bodyPr>
            <a:noAutofit/>
          </a:bodyPr>
          <a:lstStyle/>
          <a:p>
            <a:r>
              <a:rPr lang="es-CR" dirty="0" smtClean="0"/>
              <a:t>¿Cuál conjugación va con “me”?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6386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Secan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Secamos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Seco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Sec</a:t>
            </a:r>
            <a:r>
              <a:rPr lang="es-CR" sz="3200" dirty="0" err="1" smtClean="0"/>
              <a:t>áis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¿Cuál conjugación va con “nos”?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7410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Bañas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Bañamos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Bañan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Baño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/>
          </a:bodyPr>
          <a:lstStyle/>
          <a:p>
            <a:r>
              <a:rPr lang="es-CR" dirty="0" smtClean="0"/>
              <a:t>¿Cuál conjugación va con “se”?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8434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Acostan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Acuestas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Acuestan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Acostáis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74637"/>
            <a:ext cx="7574280" cy="1051560"/>
          </a:xfrm>
        </p:spPr>
        <p:txBody>
          <a:bodyPr>
            <a:normAutofit/>
          </a:bodyPr>
          <a:lstStyle/>
          <a:p>
            <a:r>
              <a:rPr lang="es-CR" dirty="0" smtClean="0"/>
              <a:t>¿Cuál conjugación va con “os”?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9458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Duchan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Ducháis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Ducho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Duchas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90600" y="274637"/>
            <a:ext cx="7650480" cy="1051560"/>
          </a:xfrm>
        </p:spPr>
        <p:txBody>
          <a:bodyPr>
            <a:normAutofit/>
          </a:bodyPr>
          <a:lstStyle/>
          <a:p>
            <a:r>
              <a:rPr lang="es-CR" dirty="0" smtClean="0"/>
              <a:t>¿Cuál conjugación va con “se”?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53250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Levanta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Levantan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err="1" smtClean="0"/>
              <a:t>Levantas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Levant</a:t>
            </a:r>
            <a:r>
              <a:rPr lang="es-CR" sz="3200" dirty="0" err="1" smtClean="0"/>
              <a:t>áis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90600" y="274637"/>
            <a:ext cx="76504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¿Cuál pronombre reflexivo va con “lavas”?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54274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Me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Os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In English, a sentence using a “so called” reflexive verb might be…</a:t>
            </a:r>
          </a:p>
          <a:p>
            <a:pPr eaLnBrk="1" hangingPunct="1"/>
            <a:r>
              <a:rPr lang="en-US" altLang="en-US" sz="4800" smtClean="0"/>
              <a:t>Lauren brushes her hair.</a:t>
            </a:r>
          </a:p>
          <a:p>
            <a:pPr eaLnBrk="1" hangingPunct="1"/>
            <a:r>
              <a:rPr lang="en-US" altLang="en-US" sz="4800" smtClean="0"/>
              <a:t>Scott bathes himself.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90600" y="274637"/>
            <a:ext cx="76504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¿Cómo se dice “</a:t>
            </a:r>
            <a:r>
              <a:rPr lang="es-CR" dirty="0" err="1" smtClean="0"/>
              <a:t>you</a:t>
            </a:r>
            <a:r>
              <a:rPr lang="es-CR" dirty="0" smtClean="0"/>
              <a:t> </a:t>
            </a:r>
            <a:r>
              <a:rPr lang="es-CR" dirty="0" err="1" smtClean="0"/>
              <a:t>wash</a:t>
            </a:r>
            <a:r>
              <a:rPr lang="es-CR" dirty="0" smtClean="0"/>
              <a:t> </a:t>
            </a:r>
            <a:r>
              <a:rPr lang="es-CR" dirty="0" err="1" smtClean="0"/>
              <a:t>your</a:t>
            </a:r>
            <a:r>
              <a:rPr lang="es-CR" dirty="0" smtClean="0"/>
              <a:t> </a:t>
            </a:r>
            <a:r>
              <a:rPr lang="es-CR" dirty="0" err="1" smtClean="0"/>
              <a:t>face</a:t>
            </a:r>
            <a:r>
              <a:rPr lang="es-CR" dirty="0" smtClean="0"/>
              <a:t>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55298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lavan</a:t>
            </a:r>
            <a:r>
              <a:rPr lang="en-US" sz="3200" dirty="0" smtClean="0"/>
              <a:t> la </a:t>
            </a:r>
            <a:r>
              <a:rPr lang="en-US" sz="3200" dirty="0" err="1" smtClean="0"/>
              <a:t>cara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 lavas </a:t>
            </a:r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Te lavas la </a:t>
            </a:r>
            <a:r>
              <a:rPr lang="en-US" sz="3200" dirty="0" err="1" smtClean="0"/>
              <a:t>cara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lavan</a:t>
            </a:r>
            <a:r>
              <a:rPr lang="en-US" sz="3200" dirty="0" smtClean="0"/>
              <a:t>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90600" y="274637"/>
            <a:ext cx="7650480" cy="105156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¿Cómo se dice “</a:t>
            </a:r>
            <a:r>
              <a:rPr lang="es-CR" dirty="0" err="1" smtClean="0"/>
              <a:t>she</a:t>
            </a:r>
            <a:r>
              <a:rPr lang="es-CR" dirty="0" smtClean="0"/>
              <a:t> </a:t>
            </a:r>
            <a:r>
              <a:rPr lang="es-CR" dirty="0" err="1" smtClean="0"/>
              <a:t>gets</a:t>
            </a:r>
            <a:r>
              <a:rPr lang="es-CR" dirty="0" smtClean="0"/>
              <a:t> </a:t>
            </a:r>
            <a:r>
              <a:rPr lang="es-CR" dirty="0" err="1" smtClean="0"/>
              <a:t>dressed</a:t>
            </a:r>
            <a:r>
              <a:rPr lang="es-CR" dirty="0" smtClean="0"/>
              <a:t>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56322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veste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visten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visti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viste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90600" y="274637"/>
            <a:ext cx="7650480" cy="1051560"/>
          </a:xfrm>
        </p:spPr>
        <p:txBody>
          <a:bodyPr/>
          <a:lstStyle/>
          <a:p>
            <a:r>
              <a:rPr lang="es-CR" dirty="0" smtClean="0"/>
              <a:t>¿Cómo se dice “</a:t>
            </a:r>
            <a:r>
              <a:rPr lang="es-CR" dirty="0" err="1" smtClean="0"/>
              <a:t>they</a:t>
            </a:r>
            <a:r>
              <a:rPr lang="es-CR" dirty="0" smtClean="0"/>
              <a:t> </a:t>
            </a:r>
            <a:r>
              <a:rPr lang="es-CR" dirty="0" err="1" smtClean="0"/>
              <a:t>shave</a:t>
            </a:r>
            <a:r>
              <a:rPr lang="es-CR" dirty="0" smtClean="0"/>
              <a:t>”?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57346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87952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afeita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Les </a:t>
            </a:r>
            <a:r>
              <a:rPr lang="en-US" sz="3200" dirty="0" err="1" smtClean="0"/>
              <a:t>afeitan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Se </a:t>
            </a:r>
            <a:r>
              <a:rPr lang="en-US" sz="3200" dirty="0" err="1" smtClean="0"/>
              <a:t>afeitan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sz="3200" dirty="0" smtClean="0"/>
              <a:t>Os </a:t>
            </a:r>
            <a:r>
              <a:rPr lang="en-US" sz="3200" dirty="0" err="1" smtClean="0"/>
              <a:t>afeit</a:t>
            </a:r>
            <a:r>
              <a:rPr lang="es-CR" sz="3200" dirty="0" err="1" smtClean="0"/>
              <a:t>áis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548437" cy="1108075"/>
          </a:xfrm>
        </p:spPr>
        <p:txBody>
          <a:bodyPr/>
          <a:lstStyle/>
          <a:p>
            <a:r>
              <a:rPr lang="fr-FR" dirty="0" smtClean="0"/>
              <a:t>¿</a:t>
            </a:r>
            <a:r>
              <a:rPr lang="en-US" dirty="0" err="1" smtClean="0"/>
              <a:t>Ustedes</a:t>
            </a:r>
            <a:r>
              <a:rPr lang="en-US" dirty="0" smtClean="0"/>
              <a:t> </a:t>
            </a:r>
            <a:r>
              <a:rPr lang="en-US" dirty="0" err="1" smtClean="0"/>
              <a:t>entienden</a:t>
            </a:r>
            <a:r>
              <a:rPr lang="en-US" dirty="0" smtClean="0"/>
              <a:t> c</a:t>
            </a:r>
            <a:r>
              <a:rPr lang="fr-FR" dirty="0" smtClean="0"/>
              <a:t>ó</a:t>
            </a:r>
            <a:r>
              <a:rPr lang="en-US" dirty="0" smtClean="0"/>
              <a:t>mo </a:t>
            </a:r>
            <a:r>
              <a:rPr lang="en-US" dirty="0" err="1" smtClean="0"/>
              <a:t>formar</a:t>
            </a:r>
            <a:r>
              <a:rPr lang="en-US" dirty="0" smtClean="0"/>
              <a:t>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reflexivos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98306" name="Chart" r:id="rId5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148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charset="2"/>
              <a:buAutoNum type="arabicPeriod"/>
            </a:pPr>
            <a:r>
              <a:rPr lang="en-US" dirty="0" smtClean="0"/>
              <a:t>S</a:t>
            </a:r>
            <a:r>
              <a:rPr lang="fr-FR" dirty="0" smtClean="0"/>
              <a:t>í</a:t>
            </a:r>
            <a:endParaRPr lang="en-US" dirty="0" smtClean="0"/>
          </a:p>
          <a:p>
            <a:pPr marL="514350" indent="-514350">
              <a:spcAft>
                <a:spcPts val="0"/>
              </a:spcAft>
              <a:buFont typeface="Wingdings" charset="2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Some verbs are not always reflexive:</a:t>
            </a:r>
          </a:p>
          <a:p>
            <a:pPr eaLnBrk="1" hangingPunct="1"/>
            <a:endParaRPr lang="en-US" altLang="en-US" sz="4800" smtClean="0"/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>
            <a:off x="2895600" y="4343400"/>
            <a:ext cx="47244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Yo </a:t>
            </a:r>
            <a:r>
              <a:rPr lang="en-US" altLang="en-US" sz="4800" b="1" smtClean="0"/>
              <a:t>despierto</a:t>
            </a:r>
            <a:r>
              <a:rPr lang="en-US" altLang="en-US" sz="4800" smtClean="0"/>
              <a:t> a Cecilia a las siete.</a:t>
            </a:r>
          </a:p>
          <a:p>
            <a:pPr eaLnBrk="1" hangingPunct="1"/>
            <a:r>
              <a:rPr lang="en-US" altLang="en-US" sz="4800" b="1" i="1" smtClean="0"/>
              <a:t>I wake up </a:t>
            </a:r>
            <a:r>
              <a:rPr lang="en-US" altLang="en-US" sz="4800" i="1" smtClean="0"/>
              <a:t>Cecilia at seven.</a:t>
            </a:r>
          </a:p>
          <a:p>
            <a:pPr eaLnBrk="1" hangingPunct="1"/>
            <a:r>
              <a:rPr lang="en-US" altLang="en-US" sz="4800" smtClean="0"/>
              <a:t>Yo </a:t>
            </a:r>
            <a:r>
              <a:rPr lang="en-US" altLang="en-US" sz="4800" b="1" smtClean="0">
                <a:solidFill>
                  <a:srgbClr val="FF0000"/>
                </a:solidFill>
              </a:rPr>
              <a:t>me</a:t>
            </a:r>
            <a:r>
              <a:rPr lang="en-US" altLang="en-US" sz="4800" b="1" smtClean="0"/>
              <a:t> despierto </a:t>
            </a:r>
            <a:r>
              <a:rPr lang="en-US" altLang="en-US" sz="4800" smtClean="0"/>
              <a:t>a las siete.</a:t>
            </a:r>
          </a:p>
          <a:p>
            <a:pPr eaLnBrk="1" hangingPunct="1"/>
            <a:r>
              <a:rPr lang="en-US" altLang="en-US" sz="4800" b="1" i="1" smtClean="0"/>
              <a:t>I wake (</a:t>
            </a:r>
            <a:r>
              <a:rPr lang="en-US" altLang="en-US" sz="4800" b="1" i="1" smtClean="0">
                <a:solidFill>
                  <a:srgbClr val="FF0000"/>
                </a:solidFill>
              </a:rPr>
              <a:t>myself</a:t>
            </a:r>
            <a:r>
              <a:rPr lang="en-US" altLang="en-US" sz="4800" b="1" i="1" smtClean="0"/>
              <a:t>) up</a:t>
            </a:r>
            <a:r>
              <a:rPr lang="en-US" altLang="en-US" sz="4800" i="1" smtClean="0"/>
              <a:t> at seven</a:t>
            </a:r>
            <a:r>
              <a:rPr lang="en-US" altLang="en-US" sz="4800" smtClean="0"/>
              <a:t>.</a:t>
            </a:r>
          </a:p>
          <a:p>
            <a:pPr eaLnBrk="1" hangingPunct="1"/>
            <a:endParaRPr lang="en-US" altLang="en-US" sz="4800" smtClean="0"/>
          </a:p>
          <a:p>
            <a:pPr eaLnBrk="1" hangingPunct="1"/>
            <a:endParaRPr lang="en-US" altLang="en-US" sz="48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You must remember that these are actions being done </a:t>
            </a:r>
            <a:r>
              <a:rPr lang="en-US" altLang="en-US" sz="4800" b="1" smtClean="0"/>
              <a:t>to oneself, by oneself</a:t>
            </a:r>
            <a:r>
              <a:rPr lang="en-US" altLang="en-US" sz="4800" smtClean="0"/>
              <a:t>. For example:</a:t>
            </a:r>
          </a:p>
          <a:p>
            <a:pPr eaLnBrk="1" hangingPunct="1"/>
            <a:r>
              <a:rPr lang="en-US" altLang="en-US" sz="4800" smtClean="0"/>
              <a:t>I wash my (my own) hair.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Verbs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 smtClean="0"/>
              <a:t>Reflexive verbs have two parts:  a reflexive pronoun (me, </a:t>
            </a:r>
            <a:r>
              <a:rPr lang="en-US" altLang="en-US" sz="4800" dirty="0" err="1" smtClean="0"/>
              <a:t>te</a:t>
            </a:r>
            <a:r>
              <a:rPr lang="en-US" altLang="en-US" sz="4800" dirty="0" smtClean="0"/>
              <a:t>, se, </a:t>
            </a:r>
            <a:r>
              <a:rPr lang="en-US" altLang="en-US" sz="4800" dirty="0" err="1" smtClean="0"/>
              <a:t>nos</a:t>
            </a:r>
            <a:r>
              <a:rPr lang="en-US" altLang="en-US" sz="4800" dirty="0" smtClean="0"/>
              <a:t>, </a:t>
            </a:r>
            <a:r>
              <a:rPr lang="en-US" altLang="en-US" sz="4800" dirty="0" err="1" smtClean="0"/>
              <a:t>os</a:t>
            </a:r>
            <a:r>
              <a:rPr lang="en-US" altLang="en-US" sz="4800" dirty="0" smtClean="0"/>
              <a:t>, se) and a verb form.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 smtClean="0"/>
              <a:t>Reflexive Verbs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4800" dirty="0" smtClean="0"/>
              <a:t>  LAVAR</a:t>
            </a:r>
            <a:r>
              <a:rPr lang="en-US" altLang="en-US" sz="4800" b="1" dirty="0" smtClean="0"/>
              <a:t>SE</a:t>
            </a:r>
            <a:r>
              <a:rPr lang="en-US" altLang="en-US" sz="4800" dirty="0" smtClean="0"/>
              <a:t>(to wash oneself)</a:t>
            </a:r>
          </a:p>
        </p:txBody>
      </p:sp>
      <p:sp>
        <p:nvSpPr>
          <p:cNvPr id="51204" name="AutoShape 4"/>
          <p:cNvSpPr>
            <a:spLocks/>
          </p:cNvSpPr>
          <p:nvPr/>
        </p:nvSpPr>
        <p:spPr bwMode="auto">
          <a:xfrm rot="-5507252">
            <a:off x="1333500" y="2324100"/>
            <a:ext cx="1219200" cy="1752600"/>
          </a:xfrm>
          <a:prstGeom prst="leftBrace">
            <a:avLst>
              <a:gd name="adj1" fmla="val 11979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143000" y="3886200"/>
            <a:ext cx="13700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000"/>
              <a:t>Verb</a:t>
            </a:r>
          </a:p>
          <a:p>
            <a:pPr eaLnBrk="1" hangingPunct="1"/>
            <a:r>
              <a:rPr lang="en-US" altLang="en-US" sz="4000"/>
              <a:t>Form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329659">
            <a:off x="2776538" y="2862262"/>
            <a:ext cx="1295400" cy="752475"/>
          </a:xfrm>
          <a:prstGeom prst="leftBrace">
            <a:avLst>
              <a:gd name="adj1" fmla="val 8333"/>
              <a:gd name="adj2" fmla="val 47398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2590800" y="4038600"/>
            <a:ext cx="2273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000"/>
              <a:t>Reflexive</a:t>
            </a:r>
          </a:p>
          <a:p>
            <a:pPr eaLnBrk="1" hangingPunct="1"/>
            <a:r>
              <a:rPr lang="en-US" altLang="en-US" sz="4000"/>
              <a:t>Pronoun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1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  <p:bldP spid="51204" grpId="0" animBg="1"/>
      <p:bldP spid="51205" grpId="0" build="p" autoUpdateAnimBg="0"/>
      <p:bldP spid="51208" grpId="0" animBg="1"/>
      <p:bldP spid="5120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Reflexive Pronouns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05000"/>
            <a:ext cx="4017963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3600" b="1" dirty="0" smtClean="0"/>
              <a:t>me</a:t>
            </a:r>
            <a:r>
              <a:rPr lang="en-US" altLang="en-US" sz="3600" dirty="0" smtClean="0"/>
              <a:t>	(myself)</a:t>
            </a:r>
            <a:br>
              <a:rPr lang="en-US" altLang="en-US" sz="3600" dirty="0" smtClean="0"/>
            </a:br>
            <a:endParaRPr lang="en-US" altLang="en-US" sz="3600" dirty="0" smtClean="0"/>
          </a:p>
          <a:p>
            <a:pPr eaLnBrk="1" hangingPunct="1">
              <a:buFont typeface="Wingdings" charset="2"/>
              <a:buNone/>
            </a:pPr>
            <a:r>
              <a:rPr lang="en-US" altLang="en-US" sz="3600" b="1" dirty="0" err="1" smtClean="0"/>
              <a:t>te</a:t>
            </a:r>
            <a:r>
              <a:rPr lang="en-US" altLang="en-US" sz="3600" b="1" dirty="0" smtClean="0"/>
              <a:t>	</a:t>
            </a:r>
            <a:r>
              <a:rPr lang="en-US" altLang="en-US" sz="3600" dirty="0" smtClean="0"/>
              <a:t>  (yourself)</a:t>
            </a:r>
          </a:p>
          <a:p>
            <a:pPr eaLnBrk="1" hangingPunct="1">
              <a:buFont typeface="Wingdings" charset="2"/>
              <a:buNone/>
            </a:pPr>
            <a:endParaRPr lang="en-US" altLang="en-US" sz="3600" dirty="0" smtClean="0"/>
          </a:p>
          <a:p>
            <a:pPr eaLnBrk="1" hangingPunct="1">
              <a:buFont typeface="Wingdings" charset="2"/>
              <a:buNone/>
            </a:pPr>
            <a:r>
              <a:rPr lang="en-US" altLang="en-US" sz="3600" b="1" dirty="0" smtClean="0"/>
              <a:t>se</a:t>
            </a:r>
            <a:r>
              <a:rPr lang="en-US" altLang="en-US" sz="3600" dirty="0" smtClean="0"/>
              <a:t>	(himself or</a:t>
            </a:r>
            <a:br>
              <a:rPr lang="en-US" altLang="en-US" sz="3600" dirty="0" smtClean="0"/>
            </a:br>
            <a:r>
              <a:rPr lang="en-US" altLang="en-US" sz="3600" dirty="0" smtClean="0"/>
              <a:t>      herself)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905000"/>
            <a:ext cx="4017963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3600" b="1" smtClean="0"/>
              <a:t>nos</a:t>
            </a:r>
            <a:r>
              <a:rPr lang="en-US" altLang="en-US" sz="3600" smtClean="0"/>
              <a:t>	  (ourselves)</a:t>
            </a:r>
            <a:br>
              <a:rPr lang="en-US" altLang="en-US" sz="3600" smtClean="0"/>
            </a:br>
            <a:endParaRPr lang="en-US" altLang="en-US" sz="3600" smtClean="0"/>
          </a:p>
          <a:p>
            <a:pPr eaLnBrk="1" hangingPunct="1">
              <a:buFont typeface="Wingdings" charset="2"/>
              <a:buNone/>
            </a:pPr>
            <a:r>
              <a:rPr lang="en-US" altLang="en-US" sz="3600" b="1" smtClean="0"/>
              <a:t>os</a:t>
            </a:r>
            <a:r>
              <a:rPr lang="en-US" altLang="en-US" sz="3600" smtClean="0"/>
              <a:t>    (yourselves)</a:t>
            </a:r>
            <a:br>
              <a:rPr lang="en-US" altLang="en-US" sz="3600" smtClean="0"/>
            </a:br>
            <a:endParaRPr lang="en-US" altLang="en-US" sz="3600" smtClean="0"/>
          </a:p>
          <a:p>
            <a:pPr eaLnBrk="1" hangingPunct="1">
              <a:buFont typeface="Wingdings" charset="2"/>
              <a:buNone/>
            </a:pPr>
            <a:r>
              <a:rPr lang="en-US" altLang="en-US" sz="3600" b="1" smtClean="0"/>
              <a:t>se   </a:t>
            </a:r>
            <a:r>
              <a:rPr lang="en-US" altLang="en-US" sz="3600" smtClean="0"/>
              <a:t>(themselves      	or yourselves)  	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3600" b="1" smtClean="0"/>
              <a:t>      </a:t>
            </a:r>
            <a:endParaRPr lang="en-US" altLang="en-US" smtClean="0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962400" y="1905000"/>
            <a:ext cx="0" cy="495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4" grpId="0" build="p" autoUpdateAnimBg="0"/>
      <p:bldP spid="307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 smtClean="0"/>
              <a:t>LAVARSE- </a:t>
            </a:r>
            <a:r>
              <a:rPr lang="en-US" altLang="en-US" sz="3200" b="1" dirty="0" smtClean="0"/>
              <a:t>To Wash Oneself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6025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4400" dirty="0" smtClean="0"/>
              <a:t>me </a:t>
            </a:r>
            <a:r>
              <a:rPr lang="en-US" altLang="en-US" sz="4400" dirty="0" err="1" smtClean="0"/>
              <a:t>lav</a:t>
            </a:r>
            <a:r>
              <a:rPr lang="en-US" altLang="en-US" sz="4400" u="sng" dirty="0" err="1" smtClean="0"/>
              <a:t>o</a:t>
            </a:r>
            <a:endParaRPr lang="en-US" altLang="en-US" sz="4400" dirty="0" smtClean="0"/>
          </a:p>
          <a:p>
            <a:pPr>
              <a:buNone/>
            </a:pPr>
            <a:r>
              <a:rPr lang="en-US" dirty="0" smtClean="0"/>
              <a:t>I wash myself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4400" dirty="0" err="1" smtClean="0"/>
              <a:t>te</a:t>
            </a:r>
            <a:r>
              <a:rPr lang="en-US" altLang="en-US" sz="4400" dirty="0" smtClean="0"/>
              <a:t> lav</a:t>
            </a:r>
            <a:r>
              <a:rPr lang="en-US" altLang="en-US" sz="4400" u="sng" dirty="0" smtClean="0"/>
              <a:t>as</a:t>
            </a:r>
            <a:endParaRPr lang="en-US" altLang="en-US" sz="4400" dirty="0" smtClean="0"/>
          </a:p>
          <a:p>
            <a:pPr eaLnBrk="1" hangingPunct="1">
              <a:buFont typeface="Wingdings" charset="2"/>
              <a:buNone/>
            </a:pPr>
            <a:r>
              <a:rPr lang="en-US" altLang="en-US" dirty="0" smtClean="0"/>
              <a:t>You wash yourself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4400" dirty="0" smtClean="0"/>
              <a:t>se lav</a:t>
            </a:r>
            <a:r>
              <a:rPr lang="en-US" altLang="en-US" sz="4400" u="sng" dirty="0" smtClean="0"/>
              <a:t>a</a:t>
            </a:r>
          </a:p>
          <a:p>
            <a:pPr>
              <a:buNone/>
            </a:pPr>
            <a:r>
              <a:rPr lang="en-US" dirty="0" smtClean="0"/>
              <a:t>He washes himself</a:t>
            </a:r>
          </a:p>
          <a:p>
            <a:pPr eaLnBrk="1" hangingPunct="1">
              <a:buFont typeface="Wingdings" charset="2"/>
              <a:buNone/>
            </a:pPr>
            <a:endParaRPr lang="en-US" altLang="en-US" sz="3600" dirty="0" smtClean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4575" y="1981200"/>
            <a:ext cx="4060825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4400" dirty="0" err="1" smtClean="0"/>
              <a:t>nos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lav</a:t>
            </a:r>
            <a:r>
              <a:rPr lang="en-US" altLang="en-US" sz="4400" u="sng" dirty="0" err="1" smtClean="0"/>
              <a:t>amos</a:t>
            </a:r>
            <a:endParaRPr lang="en-US" altLang="en-US" sz="4400" dirty="0" smtClean="0"/>
          </a:p>
          <a:p>
            <a:pPr eaLnBrk="1" hangingPunct="1">
              <a:buNone/>
            </a:pPr>
            <a:r>
              <a:rPr lang="en-US" dirty="0" smtClean="0"/>
              <a:t>We wash ourselves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4400" dirty="0" err="1" smtClean="0"/>
              <a:t>os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lav</a:t>
            </a:r>
            <a:r>
              <a:rPr lang="en-US" altLang="en-US" sz="4400" u="sng" dirty="0" err="1" smtClean="0"/>
              <a:t>áis</a:t>
            </a:r>
            <a:endParaRPr lang="en-US" altLang="en-US" sz="4400" dirty="0" smtClean="0"/>
          </a:p>
          <a:p>
            <a:pPr eaLnBrk="1" hangingPunct="1">
              <a:buNone/>
            </a:pPr>
            <a:r>
              <a:rPr lang="en-US" dirty="0" smtClean="0"/>
              <a:t>You wash yourselves</a:t>
            </a:r>
            <a:endParaRPr lang="en-US" altLang="en-US" sz="4400" dirty="0" smtClean="0"/>
          </a:p>
          <a:p>
            <a:pPr eaLnBrk="1" hangingPunct="1">
              <a:buFont typeface="Wingdings" charset="2"/>
              <a:buNone/>
            </a:pPr>
            <a:r>
              <a:rPr lang="en-US" altLang="en-US" sz="4400" dirty="0" smtClean="0"/>
              <a:t>Se </a:t>
            </a:r>
            <a:r>
              <a:rPr lang="en-US" altLang="en-US" sz="4400" dirty="0" err="1" smtClean="0"/>
              <a:t>lav</a:t>
            </a:r>
            <a:r>
              <a:rPr lang="en-US" altLang="en-US" sz="4400" u="sng" dirty="0" err="1" smtClean="0"/>
              <a:t>an</a:t>
            </a:r>
            <a:endParaRPr lang="en-US" altLang="en-US" sz="4400" u="sng" dirty="0" smtClean="0"/>
          </a:p>
          <a:p>
            <a:pPr>
              <a:buNone/>
            </a:pPr>
            <a:r>
              <a:rPr lang="en-US" dirty="0" smtClean="0"/>
              <a:t>They wash themselves</a:t>
            </a:r>
          </a:p>
          <a:p>
            <a:pPr eaLnBrk="1" hangingPunct="1">
              <a:buFont typeface="Wingdings" charset="2"/>
              <a:buNone/>
            </a:pPr>
            <a:endParaRPr lang="en-US" altLang="en-US" sz="3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  <p:bldP spid="55300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LUIDIAENABLED" val="False"/>
  <p:tag name="INCLUDESESSION" val="True"/>
  <p:tag name="TPFULLVERSION" val="4.3.2.1178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AB07AB91874CCE8611564DDC59A25C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Te|smicln|Me|smicln|Se|smicln|Nos"/>
  <p:tag name="SLIDEORDER" val="2"/>
  <p:tag name="SLIDEGUID" val="73A4F4832A70436CB3C6143065099D47"/>
  <p:tag name="QUESTIONALIAS" val="¿Cuál es el pronombre reflexivo para la forma de yo?"/>
  <p:tag name="VALUES" val="Incorrect|smicln|Correct|smicln|Incorrect|smicln|Incorrect"/>
  <p:tag name="TOTALRESPONSES" val="0"/>
  <p:tag name="ANONYMOUSTEMP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2"/>
  <p:tag name="FONTSIZE" val="32"/>
  <p:tag name="BULLETTYPE" val="ppBulletArabicPeriod"/>
  <p:tag name="ANSWERTEXT" val="Te&#10;Me&#10;Se&#10;No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EB6A13EBFD249BF8B1FCF5ACD9E50A8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es el pronombre reflexivo para la forma de ellos?"/>
  <p:tag name="ANSWERSALIAS" val="Se|smicln|Nos|smicln|Os|smicln|Te "/>
  <p:tag name="SLIDEORDER" val="2"/>
  <p:tag name="SLIDEGUID" val="38D7AA67F51747468261A2B671F27AF4"/>
  <p:tag name="VALUES" val="Correct|smicln|Incorrect|smicln|Incorrect|smicln|Incorrect"/>
  <p:tag name="TOTALRESPONSES" val="0"/>
  <p:tag name="ANONYMOUSTEMP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3"/>
  <p:tag name="FONTSIZE" val="32"/>
  <p:tag name="BULLETTYPE" val="ppBulletArabicPeriod"/>
  <p:tag name="ANSWERTEXT" val="Se&#10;Nos&#10;Os&#10;Te 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F5059CA69B574182AA42935CFB8065BB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Después del verbo conjugado|smicln|Conectado al verbo conjugado|smicln|Al fin de la frase|smicln|Antes del verbo conjugado"/>
  <p:tag name="SLIDEORDER" val="2"/>
  <p:tag name="SLIDEGUID" val="A603DC185C6043BF8B0F14797E6CB264"/>
  <p:tag name="VALUES" val="Incorrect|smicln|Incorrect|smicln|Incorrect|smicln|Correct"/>
  <p:tag name="QUESTIONALIAS" val="¿Dónde pones el pronombre reflexivo en relación al verbo?"/>
  <p:tag name="TOTALRESPONSES" val="0"/>
  <p:tag name="ANONYMOUSTEMP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01"/>
  <p:tag name="FONTSIZE" val="32"/>
  <p:tag name="BULLETTYPE" val="ppBulletArabicPeriod"/>
  <p:tag name="ANSWERTEXT" val="Después del verbo conjugado&#10;Conectado al verbo conjugado&#10;Al fin de la frase&#10;Antes del verbo conjugad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F2E56708B11440FF9566643D8687D353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Me ducho|smicln|Me lavo|smicln|Me pongo|smicln|Me seco"/>
  <p:tag name="SLIDEORDER" val="2"/>
  <p:tag name="SLIDEGUID" val="3D8A076BBE8143CAB15B7B82519C11D6"/>
  <p:tag name="QUESTIONALIAS" val="¿Cómo se dice “I dry myself”"/>
  <p:tag name="VALUES" val="Incorrect|smicln|Incorrect|smicln|Incorrect|smicln|Correct"/>
  <p:tag name="TOTALRESPONSES" val="0"/>
  <p:tag name="ANONYMOUSTEMP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3"/>
  <p:tag name="FONTSIZE" val="32"/>
  <p:tag name="BULLETTYPE" val="ppBulletArabicPeriod"/>
  <p:tag name="ANSWERTEXT" val="Me ducho&#10;Me lavo&#10;Me pongo&#10;Me seco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EC9A94FACC34685ABA1C8A1DC0DA54B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ómo se dice “You all wake up”?"/>
  <p:tag name="ANSWERSALIAS" val="Se despertan|smicln|Os despertáis|smicln|Se despiertan|smicln|Te despiertas"/>
  <p:tag name="SLIDEORDER" val="2"/>
  <p:tag name="SLIDEGUID" val="97E64BF3A02845278689143D9DF91471"/>
  <p:tag name="TOTALRESPONSES" val="0"/>
  <p:tag name="ANONYMOUSTEMP" val="False"/>
  <p:tag name="VALUES" val="Incorrect|smicln|Correct|smicln|Correct|smicln|Incorrec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4"/>
  <p:tag name="FONTSIZE" val="32"/>
  <p:tag name="BULLETTYPE" val="ppBulletArabicPeriod"/>
  <p:tag name="ANSWERTEXT" val="Se despertan&#10;Os despertáis&#10;Se despiertan&#10;Te despiertas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26363CF1A4C84A9B8F9E23CB50DD7242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ómo se dice “You brush your hair”?"/>
  <p:tag name="SLIDEORDER" val="2"/>
  <p:tag name="SLIDEGUID" val="1FDF279728204501B8B4C781A11DBCAF"/>
  <p:tag name="ANSWERSALIAS" val="Os cepilláis el pelo|smicln|Se cepilla el pelo|smicln|Se cepillan el pelo|smicln|Te cepillas el pelo"/>
  <p:tag name="VALUES" val="Incorrect|smicln|Incorrect|smicln|Incorrect|smicln|Correct"/>
  <p:tag name="TOTALRESPONSES" val="0"/>
  <p:tag name="ANONYMOUSTEMP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9"/>
  <p:tag name="FONTSIZE" val="32"/>
  <p:tag name="BULLETTYPE" val="ppBulletArabicPeriod"/>
  <p:tag name="ANSWERTEXT" val="Os cepilláis el pelo&#10;Se cepilla el pelo&#10;Se cepillan el pelo&#10;Te cepillas el pelo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1FCC063329B4DE1B1A2FBDE196B0EB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ómo se dice “We get dressed”?"/>
  <p:tag name="ANSWERSALIAS" val="Nos vistimos|smicln|Me visto|smicln|Nosotros vestimos|smicln|Nos vestimos"/>
  <p:tag name="SLIDEORDER" val="2"/>
  <p:tag name="SLIDEGUID" val="C63E86D8985D4DEDA657CF63B43309AD"/>
  <p:tag name="VALUES" val="Incorrect|smicln|Incorrect|smicln|Incorrect|smicln|Correct"/>
  <p:tag name="TOTALRESPONSES" val="0"/>
  <p:tag name="ANONYMOUSTEMP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2"/>
  <p:tag name="FONTSIZE" val="32"/>
  <p:tag name="BULLETTYPE" val="ppBulletArabicPeriod"/>
  <p:tag name="ANSWERTEXT" val="Nos vistimos&#10;Me visto&#10;Nosotros vestimos&#10;Nos vestimo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FED8A15DD348FA8099B046DF75A5E7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Se afeita|smicln|Se afeite|smicln|Se afeitan|smicln|Ses afeitan"/>
  <p:tag name="SLIDEORDER" val="2"/>
  <p:tag name="SLIDEGUID" val="97C8C060A2364BDFA06D25514C565C1B"/>
  <p:tag name="QUESTIONALIAS" val="¿Cómo se dice “He shaves”?"/>
  <p:tag name="VALUES" val="Correct|smicln|Incorrect|smicln|Incorrect|smicln|Incorrect"/>
  <p:tag name="TOTALRESPONSES" val="0"/>
  <p:tag name="ANONYMOUSTEMP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2"/>
  <p:tag name="FONTSIZE" val="32"/>
  <p:tag name="BULLETTYPE" val="ppBulletArabicPeriod"/>
  <p:tag name="ANSWERTEXT" val="Se afeita&#10;Se afeite&#10;Se afeitan&#10;Ses afeitan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FED8A15DD348FA8099B046DF75A5E7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Me|smicln|Se |smicln|Nos|smicln|Os"/>
  <p:tag name="SLIDEORDER" val="3"/>
  <p:tag name="SLIDEGUID" val="66D29BDC9502451BA8E1AF1A34B242A3"/>
  <p:tag name="QUESTIONALIAS" val="¿Cuál pronombre reflexivo va con “lava”?"/>
  <p:tag name="TOTALRESPONSES" val="0"/>
  <p:tag name="ANONYMOUSTEMP" val="False"/>
  <p:tag name="VALUES" val="Incorrect|smicln|Correct|smicln|Incorrect|smicln|Incorrect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3"/>
  <p:tag name="FONTSIZE" val="32"/>
  <p:tag name="BULLETTYPE" val="ppBulletArabicPeriod"/>
  <p:tag name="ANSWERTEXT" val="Me&#10;Se &#10;Nos&#10;O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FED8A15DD348FA8099B046DF75A5E7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Se|smicln|Te|smicln|Me|smicln|Nos"/>
  <p:tag name="SLIDEORDER" val="4"/>
  <p:tag name="SLIDEGUID" val="09E2F199731346E987B0828D712F70A7"/>
  <p:tag name="QUESTIONALIAS" val="¿Cuál pronombre reflexivo va con “pongo”?"/>
  <p:tag name="VALUES" val="Incorrect|smicln|Incorrect|smicln|Correct|smicln|Incorrec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2"/>
  <p:tag name="FONTSIZE" val="32"/>
  <p:tag name="BULLETTYPE" val="ppBulletArabicPeriod"/>
  <p:tag name="ANSWERTEXT" val="Se&#10;Te&#10;Me&#10;No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FED8A15DD348FA8099B046DF75A5E7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pronombre reflexivo va con “duermes”?"/>
  <p:tag name="ANSWERSALIAS" val="Me|smicln|Se|smicln|Os|smicln|Te"/>
  <p:tag name="SLIDEORDER" val="5"/>
  <p:tag name="SLIDEGUID" val="0563F651A7454B0089904A64D1536CCD"/>
  <p:tag name="VALUES" val="Incorrect|smicln|Incorrect|smicln|Incorrect|smicln|Correc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1"/>
  <p:tag name="FONTSIZE" val="32"/>
  <p:tag name="BULLETTYPE" val="ppBulletArabicPeriod"/>
  <p:tag name="ANSWERTEXT" val="Me&#10;Se&#10;Os&#10;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CC2FF4F7B9FB47B6B1C68DAC317FADBB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pronombre reflexivo va con “peinan”?"/>
  <p:tag name="ANSWERSALIAS" val="Se|smicln|Os|smicln|Nos|smicln|Te"/>
  <p:tag name="SLIDEORDER" val="2"/>
  <p:tag name="SLIDEGUID" val="946B447471B14D8186B13C5E916785E1"/>
  <p:tag name="VALUES" val="Correct|smicln|Incorrect|smicln|Incorrect|smicln|Incorrec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"/>
  <p:tag name="FONTSIZE" val="32"/>
  <p:tag name="BULLETTYPE" val="ppBulletArabicPeriod"/>
  <p:tag name="ANSWERTEXT" val="Se&#10;Os&#10;Nos&#10;Te"/>
  <p:tag name="OLDNUMANSWERS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7296AD11071D45FC98C669F981EE5E74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pronombre reflexivo va con “maquillamos”?"/>
  <p:tag name="ANSWERSALIAS" val="Se|smicln|Nos|smicln|Te|smicln|Me"/>
  <p:tag name="SLIDEORDER" val="2"/>
  <p:tag name="SLIDEGUID" val="470C28F01AEB47A483AC592D85EB0FDC"/>
  <p:tag name="VALUES" val="Incorrect|smicln|Correct|smicln|Incorrect|smicln|Incorrec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"/>
  <p:tag name="FONTSIZE" val="32"/>
  <p:tag name="BULLETTYPE" val="ppBulletArabicPeriod"/>
  <p:tag name="ANSWERTEXT" val="Se&#10;Nos&#10;Te&#10;Me"/>
  <p:tag name="OLDNUMANSWERS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CAD69C5F03BB46A7BECDDB35010932D0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conjugación va con “te”?"/>
  <p:tag name="ANSWERSALIAS" val="Alisas|smicln|Aliso|smicln|Alisan|smicln|Alisamos"/>
  <p:tag name="SLIDEORDER" val="2"/>
  <p:tag name="SLIDEGUID" val="DF8D33D1A4FE47DAA80376F689A6B5B3"/>
  <p:tag name="VALUES" val="Correct|smicln|Incorrect|smicln|Incorrect|smicln|Incorrec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8"/>
  <p:tag name="FONTSIZE" val="32"/>
  <p:tag name="BULLETTYPE" val="ppBulletArabicPeriod"/>
  <p:tag name="ANSWERTEXT" val="Alisas&#10;Aliso&#10;Alisan&#10;Alisamo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532730FA39C42318B59A0D161F4811E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conjugación va con “se”?"/>
  <p:tag name="ANSWERSALIAS" val="Levanto|smicln|Levantan|smicln|Levantamos|smicln|Levantas"/>
  <p:tag name="SLIDEORDER" val="2"/>
  <p:tag name="SLIDEGUID" val="FF5C1916940E42BCAFB219401723EB58"/>
  <p:tag name="VALUES" val="Incorrect|smicln|Correct|smicln|Incorrect|smicln|Incorrec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6"/>
  <p:tag name="FONTSIZE" val="32"/>
  <p:tag name="BULLETTYPE" val="ppBulletArabicPeriod"/>
  <p:tag name="ANSWERTEXT" val="Levanto&#10;Levantan&#10;Levantamos&#10;Levanta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C77A264A79DF4E73BB851AF1F375C06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conjugación va con “me”?"/>
  <p:tag name="ANSWERSALIAS" val="Secan|smicln|Secamos|smicln|Seco|smicln|Secáis"/>
  <p:tag name="SLIDEORDER" val="2"/>
  <p:tag name="SLIDEGUID" val="E111322BE35745D5ABCE41C96A8A31E1"/>
  <p:tag name="VALUES" val="Incorrect|smicln|Incorrect|smicln|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5"/>
  <p:tag name="FONTSIZE" val="32"/>
  <p:tag name="BULLETTYPE" val="ppBulletArabicPeriod"/>
  <p:tag name="ANSWERTEXT" val="Secan&#10;Secamos&#10;Seco&#10;Secái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82C74A3538E84DECAA04411A7C6CB11C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conjugación va con “nos”?"/>
  <p:tag name="ANSWERSALIAS" val="Bañas|smicln|Bañamos|smicln|Bañan|smicln|Baño"/>
  <p:tag name="SLIDEORDER" val="2"/>
  <p:tag name="SLIDEGUID" val="F4D420105FAC49AC8D529B704C61E2D9"/>
  <p:tag name="VALUES" val="Incorrect|smicln|Correct|smicln|Incorrect|smicln|Incorrec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4"/>
  <p:tag name="FONTSIZE" val="32"/>
  <p:tag name="BULLETTYPE" val="ppBulletArabicPeriod"/>
  <p:tag name="ANSWERTEXT" val="Bañas&#10;Bañamos&#10;Bañan&#10;Baño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8958E0D8A2DC48C69F161FD43E6F493C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conjugación va con “se”?"/>
  <p:tag name="ANSWERSALIAS" val="Acostan|smicln|Acuestas|smicln|Acuestan|smicln|Acostáis"/>
  <p:tag name="SLIDEORDER" val="2"/>
  <p:tag name="SLIDEGUID" val="64F7A8B06FB340FDABB6E51213FF1FB8"/>
  <p:tag name="VALUES" val="Incorrect|smicln|Incorrect|smicln|Correct|smicln|Incorrec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4"/>
  <p:tag name="FONTSIZE" val="32"/>
  <p:tag name="BULLETTYPE" val="ppBulletArabicPeriod"/>
  <p:tag name="ANSWERTEXT" val="Acostan&#10;Acuestas&#10;Acuestan&#10;Acostái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A94D25A16974A79B6A3B80A2990BEE0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conjugación va con “os”?"/>
  <p:tag name="ANSWERSALIAS" val="Duchan|smicln|Ducháis|smicln|Ducho|smicln|Duchas"/>
  <p:tag name="SLIDEORDER" val="2"/>
  <p:tag name="SLIDEGUID" val="9742DF93D8054099B36944198C88C526"/>
  <p:tag name="VALUES" val="Incorrect|smicln|Correct|smicln|Incorrect|smicln|Incorrect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7"/>
  <p:tag name="FONTSIZE" val="32"/>
  <p:tag name="BULLETTYPE" val="ppBulletArabicPeriod"/>
  <p:tag name="ANSWERTEXT" val="Duchan&#10;Ducháis&#10;Ducho&#10;Ducha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824053FA5634B83967FBE3E08E94C4D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conjugación va con “se”?"/>
  <p:tag name="ANSWERSALIAS" val="Levanta|smicln|Levantan|smicln|Levantas|smicln|Levantáis"/>
  <p:tag name="SLIDEORDER" val="2"/>
  <p:tag name="SLIDEGUID" val="1D021A39629A41DFAA28B73EA22D218B"/>
  <p:tag name="VALUES" val="Correct|smicln|Correct|smicln|Incorrect|smicln|Incorrec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5"/>
  <p:tag name="FONTSIZE" val="32"/>
  <p:tag name="BULLETTYPE" val="ppBulletArabicPeriod"/>
  <p:tag name="ANSWERTEXT" val="Levanta&#10;Levantan&#10;Levantas&#10;Levantáis"/>
  <p:tag name="OLDNUMANSWER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8FAE90BC20324F8C834CEEBF2FAEBCC5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uál pronombre reflexivo va con “lavas”?"/>
  <p:tag name="ANSWERSALIAS" val="Me|smicln|Os|smicln|Se|smicln|Te"/>
  <p:tag name="SLIDEORDER" val="2"/>
  <p:tag name="SLIDEGUID" val="927FDEA9109A423194404F3D50E61BC7"/>
  <p:tag name="VALUES" val="Incorrect|smicln|Incorrect|smicln|Incorrect|smicln|Correc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2"/>
  <p:tag name="BULLETTYPE" val="ppBulletArabicPeriod"/>
  <p:tag name="ANSWERTEXT" val="Me&#10;Os&#10;Se&#10;Te"/>
  <p:tag name="OLDNUMANSWERS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FC6740092214FA18E8B61F81FC94518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ómo se dice “you wash your face”?"/>
  <p:tag name="ANSWERSALIAS" val="Se lavan la cara|smicln|Te lavas tu cara|smicln|Te lavas la cara|smicln|Se lavan su cara"/>
  <p:tag name="SLIDEORDER" val="2"/>
  <p:tag name="SLIDEGUID" val="F475F82B38424292AF72C01D4BCF6C0D"/>
  <p:tag name="VALUES" val="Incorrect|smicln|Incorrect|smicln|Correct|smicln|Incorrec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7"/>
  <p:tag name="FONTSIZE" val="32"/>
  <p:tag name="BULLETTYPE" val="ppBulletArabicPeriod"/>
  <p:tag name="ANSWERTEXT" val="Se lavan la cara&#10;Te lavas tu cara&#10;Te lavas la cara&#10;Se lavan su cara"/>
  <p:tag name="OLDNUMANSWERS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449DD22B55F4EDCB17EE324C4CF83BB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ómo se dice “she gets dressed”?"/>
  <p:tag name="ANSWERSALIAS" val="Se veste|smicln|Se visten|smicln|Se visti|smicln|Se viste"/>
  <p:tag name="SLIDEORDER" val="2"/>
  <p:tag name="SLIDEGUID" val="9AAB144002FF4231BA06C40CFCF54700"/>
  <p:tag name="VALUES" val="Incorrect|smicln|Incorrect|smicln|Incorrect|smicln|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6"/>
  <p:tag name="FONTSIZE" val="32"/>
  <p:tag name="BULLETTYPE" val="ppBulletArabicPeriod"/>
  <p:tag name="ANSWERTEXT" val="Se veste&#10;Se visten&#10;Se visti&#10;Se viste"/>
  <p:tag name="OLDNUMANSWERS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2E59D92FA2A546D38398DAF115AA5957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Cómo se dice “they shave”?"/>
  <p:tag name="ANSWERSALIAS" val="Se afeita|smicln|Les afeitan|smicln|Se afeitan|smicln|Os afeitáis"/>
  <p:tag name="SLIDEORDER" val="2"/>
  <p:tag name="SLIDEGUID" val="0B6A3CDC8E444691BFD893596B3AB533"/>
  <p:tag name="VALUES" val="Incorrect|smicln|Incorrect|smicln|Correct|smicln|Incorrec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4"/>
  <p:tag name="FONTSIZE" val="32"/>
  <p:tag name="BULLETTYPE" val="ppBulletArabicPeriod"/>
  <p:tag name="ANSWERTEXT" val="Se afeita&#10;Les afeitan&#10;Se afeitan&#10;Os afeitáis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7801246B69C47BC9DB818E5AB9FAB1D"/>
  <p:tag name="SLIDEID" val="37801246B69C47BC9DB818E5AB9FAB1D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¿Ustedes entienden cómo formar verbos reflexivos?"/>
  <p:tag name="ANSWERSALIAS" val="Sí|smicln|No"/>
  <p:tag name="VALUES" val="Correct|smicln|Incorrec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5"/>
  <p:tag name="FONTSIZE" val="32"/>
  <p:tag name="BULLETTYPE" val="ppBulletArabicPeriod"/>
  <p:tag name="ANSWERTEXT" val="Sí&#10;N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929</TotalTime>
  <Words>729</Words>
  <Application>Microsoft Office PowerPoint</Application>
  <PresentationFormat>On-screen Show (4:3)</PresentationFormat>
  <Paragraphs>210</Paragraphs>
  <Slides>46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Axis</vt:lpstr>
      <vt:lpstr>Microsoft Graph Chart</vt:lpstr>
      <vt:lpstr>Chart</vt:lpstr>
      <vt:lpstr>Español 2 Avancemos 8.1</vt:lpstr>
      <vt:lpstr>Reflexive Verbs</vt:lpstr>
      <vt:lpstr>Reflexive Verbs</vt:lpstr>
      <vt:lpstr>Reflexive Verbs</vt:lpstr>
      <vt:lpstr>Reflexive Verbs</vt:lpstr>
      <vt:lpstr>Reflexive Verbs</vt:lpstr>
      <vt:lpstr>Reflexive Verbs</vt:lpstr>
      <vt:lpstr>Reflexive Pronouns</vt:lpstr>
      <vt:lpstr>LAVARSE- To Wash Oneself</vt:lpstr>
      <vt:lpstr>Reflexive Pronouns</vt:lpstr>
      <vt:lpstr>Reflexive Pronouns</vt:lpstr>
      <vt:lpstr>Reflexive Verbs</vt:lpstr>
      <vt:lpstr>CEPILLARSE-To Brush Oneself</vt:lpstr>
      <vt:lpstr>DUCHARSE-To Shower Oneself</vt:lpstr>
      <vt:lpstr>Reflexive Verbs</vt:lpstr>
      <vt:lpstr>Reflexive Verbs</vt:lpstr>
      <vt:lpstr>Slide 17</vt:lpstr>
      <vt:lpstr>¿Cuál es el pronombre reflexivo para la forma de yo?</vt:lpstr>
      <vt:lpstr>¿Cuál es el pronombre reflexivo para la forma de ellos?</vt:lpstr>
      <vt:lpstr>¿Dónde pones el pronombre reflexivo en relación al verbo?</vt:lpstr>
      <vt:lpstr>¿Cómo se dice “I dry myself”</vt:lpstr>
      <vt:lpstr>¿Cómo se dice “You all wake up”?</vt:lpstr>
      <vt:lpstr>¿Cómo se dice “You brush your hair”?</vt:lpstr>
      <vt:lpstr>¿Cómo se dice “We get dressed”?</vt:lpstr>
      <vt:lpstr>¿Cómo se dice “He shaves”?</vt:lpstr>
      <vt:lpstr>¿Cuál pronombre reflexivo va con “lava”?</vt:lpstr>
      <vt:lpstr>¿Cuál pronombre reflexivo va con “pongo”?</vt:lpstr>
      <vt:lpstr>¿Cuál pronombre reflexivo va con “duermes”?</vt:lpstr>
      <vt:lpstr>¿Cuál pronombre reflexivo va con “peinan”?</vt:lpstr>
      <vt:lpstr>¿Cuál pronombre reflexivo va con “maquillamos”?</vt:lpstr>
      <vt:lpstr>¿Cuál conjugación va con “te”?</vt:lpstr>
      <vt:lpstr>¿Cuál conjugación va con “se”?</vt:lpstr>
      <vt:lpstr>¿Cuál conjugación va con “me”?</vt:lpstr>
      <vt:lpstr>¿Cuál conjugación va con “nos”?</vt:lpstr>
      <vt:lpstr>¿Cuál conjugación va con “se”?</vt:lpstr>
      <vt:lpstr>¿Cuál conjugación va con “os”?</vt:lpstr>
      <vt:lpstr>Slide 37</vt:lpstr>
      <vt:lpstr>¿Cuál conjugación va con “se”?</vt:lpstr>
      <vt:lpstr>¿Cuál pronombre reflexivo va con “lavas”?</vt:lpstr>
      <vt:lpstr>¿Cómo se dice “you wash your face”?</vt:lpstr>
      <vt:lpstr>¿Cómo se dice “she gets dressed”?</vt:lpstr>
      <vt:lpstr>¿Cómo se dice “they shave”?</vt:lpstr>
      <vt:lpstr>¿Ustedes entienden cómo formar verbos reflexivos?</vt:lpstr>
      <vt:lpstr>Slide 44</vt:lpstr>
      <vt:lpstr>Reflexive Verbs</vt:lpstr>
      <vt:lpstr>Reflexive Verbs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Shirley</dc:creator>
  <cp:lastModifiedBy>mfcsd</cp:lastModifiedBy>
  <cp:revision>37</cp:revision>
  <cp:lastPrinted>2009-04-22T19:24:48Z</cp:lastPrinted>
  <dcterms:created xsi:type="dcterms:W3CDTF">2000-05-23T01:17:22Z</dcterms:created>
  <dcterms:modified xsi:type="dcterms:W3CDTF">2016-02-04T19:01:30Z</dcterms:modified>
</cp:coreProperties>
</file>